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Calling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are useful because they can return values.</a:t>
            </a:r>
          </a:p>
          <a:p>
            <a:r>
              <a:rPr lang="en-US" dirty="0"/>
              <a:t>Functions can return any type of value: String, Boolean, Integer, whatever you need.</a:t>
            </a:r>
          </a:p>
          <a:p>
            <a:r>
              <a:rPr lang="en-US" dirty="0"/>
              <a:t>Mentally, when a function is called, you can imagine the result replacing the entire function call.</a:t>
            </a:r>
          </a:p>
          <a:p>
            <a:r>
              <a:rPr lang="en-US" dirty="0"/>
              <a:t>In a way, this is similar to what happens when you do addition or subtraction.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important part of functions are "arguments".</a:t>
            </a:r>
          </a:p>
          <a:p>
            <a:r>
              <a:rPr lang="en-US" dirty="0"/>
              <a:t>Arguments are values that are given to functions that affect the behavior of the function.</a:t>
            </a:r>
          </a:p>
          <a:p>
            <a:r>
              <a:rPr lang="en-US" dirty="0"/>
              <a:t>Arguments for a function are placed inside the parentheses, and each one is separated by a comma.</a:t>
            </a:r>
          </a:p>
          <a:p>
            <a:r>
              <a:rPr lang="en-US" dirty="0"/>
              <a:t>We say that these arguments are being "passed" to the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a function as a magic black box.</a:t>
            </a:r>
          </a:p>
          <a:p>
            <a:r>
              <a:rPr lang="en-US" dirty="0"/>
              <a:t>You cannot see inside the box to know how it works, but you do not need to.</a:t>
            </a:r>
          </a:p>
          <a:p>
            <a:r>
              <a:rPr lang="en-US" dirty="0"/>
              <a:t>The arguments come in through a funnel.</a:t>
            </a:r>
          </a:p>
          <a:p>
            <a:r>
              <a:rPr lang="en-US" dirty="0"/>
              <a:t>Returned values are dispensed through a slot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3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are reusable chunks of code.</a:t>
            </a:r>
          </a:p>
          <a:p>
            <a:r>
              <a:rPr lang="en-US" dirty="0"/>
              <a:t>Once code is wrapped in a function, we can use it in other places.</a:t>
            </a:r>
          </a:p>
          <a:p>
            <a:r>
              <a:rPr lang="en-US" dirty="0"/>
              <a:t>First, we'll learn how to use functions.</a:t>
            </a:r>
          </a:p>
          <a:p>
            <a:r>
              <a:rPr lang="en-US" dirty="0"/>
              <a:t>Later, we'll learn how to make them for ourselves.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6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"use" a Function, we say that you "call" it.</a:t>
            </a:r>
          </a:p>
          <a:p>
            <a:r>
              <a:rPr lang="en-US" dirty="0"/>
              <a:t>Another term is "invoking" a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essential parts to calling a function:</a:t>
            </a:r>
          </a:p>
          <a:p>
            <a:r>
              <a:rPr lang="en-US" dirty="0"/>
              <a:t>The name of the function, and then parentheses following the name.</a:t>
            </a:r>
          </a:p>
          <a:p>
            <a:r>
              <a:rPr lang="en-US" dirty="0"/>
              <a:t>These parentheses are CRITICAL to calling the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call a function, you MUST add parentheses.</a:t>
            </a:r>
          </a:p>
          <a:p>
            <a:r>
              <a:rPr lang="en-US" dirty="0"/>
              <a:t>Otherwise, you are simply referring to the name of the function rather than executing it.</a:t>
            </a:r>
          </a:p>
          <a:p>
            <a:r>
              <a:rPr lang="en-US" dirty="0"/>
              <a:t>Think of it as the difference between "talking about going to the store" as opposed to "actually physically going to the store".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 and a function are similar, but not quite the same.</a:t>
            </a:r>
          </a:p>
          <a:p>
            <a:r>
              <a:rPr lang="en-US" dirty="0"/>
              <a:t>They both have the same "Input-Process-Output" pattern.</a:t>
            </a:r>
          </a:p>
          <a:p>
            <a:r>
              <a:rPr lang="en-US" dirty="0"/>
              <a:t>However, functions are typically much smaller, and are meant to accomplish a single specific task.</a:t>
            </a:r>
          </a:p>
          <a:p>
            <a:r>
              <a:rPr lang="en-US" dirty="0"/>
              <a:t>In fact, most industrial programs are actually just a bunch of functions working together!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a special kind of function.</a:t>
            </a:r>
          </a:p>
          <a:p>
            <a:r>
              <a:rPr lang="en-US" dirty="0"/>
              <a:t>They are attached strongly to a value.</a:t>
            </a:r>
          </a:p>
          <a:p>
            <a:r>
              <a:rPr lang="en-US" dirty="0"/>
              <a:t>The way we write a method call is slightly different too, since it needs to incorporate that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use a Method, you need the name, parentheses, AND two more pieces:</a:t>
            </a:r>
          </a:p>
          <a:p>
            <a:r>
              <a:rPr lang="en-US" dirty="0"/>
              <a:t>The calling value or variable and a period.</a:t>
            </a:r>
          </a:p>
          <a:p>
            <a:r>
              <a:rPr lang="en-US" dirty="0"/>
              <a:t>In later lessons, we'll learn more about this strange syntax.</a:t>
            </a:r>
          </a:p>
          <a:p>
            <a:r>
              <a:rPr lang="en-US" dirty="0"/>
              <a:t>For now, get comfortable with the difference between calling functions and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don't have to know *how* a function accomplishes its goal, in order to use it.</a:t>
            </a:r>
          </a:p>
          <a:p>
            <a:r>
              <a:rPr lang="en-US" dirty="0"/>
              <a:t>Think of it like a well-run office.</a:t>
            </a:r>
          </a:p>
          <a:p>
            <a:r>
              <a:rPr lang="en-US" dirty="0"/>
              <a:t>When you ask an employee to complete some work, you don't care how it happens, just the inputs and outputs to their process.</a:t>
            </a:r>
          </a:p>
          <a:p>
            <a:r>
              <a:rPr lang="en-US" dirty="0"/>
              <a:t>You give them the assignment and tell them what you need, and they make it happen and get you back a report.</a:t>
            </a:r>
          </a:p>
          <a:p>
            <a:r>
              <a:rPr lang="en-US" dirty="0"/>
              <a:t>This separation of concerns allows you to focus on the big picture of a program without worrying about the minor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Calling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A8D488-56BC-4D84-AD7B-0DD32981E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501">
        <p159:morph option="byObject"/>
      </p:transition>
    </mc:Choice>
    <mc:Fallback>
      <p:transition spd="slow" advTm="4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AB2B-F7C1-418A-8FEA-80584F07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44252-5006-45FC-8C0B-4611EBB3216A}"/>
              </a:ext>
            </a:extLst>
          </p:cNvPr>
          <p:cNvSpPr/>
          <p:nvPr/>
        </p:nvSpPr>
        <p:spPr>
          <a:xfrm>
            <a:off x="2781631" y="2867680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"MAKE THIS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LOWERCASE"</a:t>
            </a:r>
            <a:r>
              <a:rPr lang="en-US" sz="2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346FE-EEDE-44D5-9842-21021FC99FA7}"/>
              </a:ext>
            </a:extLst>
          </p:cNvPr>
          <p:cNvSpPr/>
          <p:nvPr/>
        </p:nvSpPr>
        <p:spPr>
          <a:xfrm>
            <a:off x="3748242" y="4883352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"make this lowercase"</a:t>
            </a:r>
            <a:endParaRPr lang="en-US" sz="28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F5D3296-0105-458A-A46F-106E8C93BE70}"/>
              </a:ext>
            </a:extLst>
          </p:cNvPr>
          <p:cNvSpPr/>
          <p:nvPr/>
        </p:nvSpPr>
        <p:spPr>
          <a:xfrm>
            <a:off x="5606307" y="3585035"/>
            <a:ext cx="948906" cy="11041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4790D5-9410-44EE-8851-784CC61BB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69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242">
        <p159:morph option="byObject"/>
      </p:transition>
    </mc:Choice>
    <mc:Fallback>
      <p:transition spd="slow" advTm="27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C2AA-6447-4AC3-BF98-CC6AE74B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99A50-28B2-4AEB-9FFC-2A9694197F51}"/>
              </a:ext>
            </a:extLst>
          </p:cNvPr>
          <p:cNvSpPr/>
          <p:nvPr/>
        </p:nvSpPr>
        <p:spPr>
          <a:xfrm>
            <a:off x="1812154" y="3390900"/>
            <a:ext cx="7273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"First"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"Second"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"Third"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540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19A36C-9B07-4474-9A77-4B6582ABFCFE}"/>
              </a:ext>
            </a:extLst>
          </p:cNvPr>
          <p:cNvSpPr/>
          <p:nvPr/>
        </p:nvSpPr>
        <p:spPr>
          <a:xfrm>
            <a:off x="4994696" y="4606506"/>
            <a:ext cx="1811546" cy="732554"/>
          </a:xfrm>
          <a:prstGeom prst="wedgeRoundRectCallout">
            <a:avLst>
              <a:gd name="adj1" fmla="val -55436"/>
              <a:gd name="adj2" fmla="val -14946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Comma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9C1651E-3AA9-4A69-A93E-9676CAFFA166}"/>
              </a:ext>
            </a:extLst>
          </p:cNvPr>
          <p:cNvSpPr/>
          <p:nvPr/>
        </p:nvSpPr>
        <p:spPr>
          <a:xfrm>
            <a:off x="4994696" y="4606506"/>
            <a:ext cx="1811546" cy="732554"/>
          </a:xfrm>
          <a:prstGeom prst="wedgeRoundRectCallout">
            <a:avLst>
              <a:gd name="adj1" fmla="val 47580"/>
              <a:gd name="adj2" fmla="val -1518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Commas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581444-911C-42BE-B7BE-BE6AEB250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4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165">
        <p159:morph option="byObject"/>
      </p:transition>
    </mc:Choice>
    <mc:Fallback>
      <p:transition spd="slow" advTm="251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6624BC0-D347-4588-BBD2-20A7756A3DF4}"/>
              </a:ext>
            </a:extLst>
          </p:cNvPr>
          <p:cNvSpPr/>
          <p:nvPr/>
        </p:nvSpPr>
        <p:spPr>
          <a:xfrm rot="5400000" flipV="1">
            <a:off x="7521300" y="4203583"/>
            <a:ext cx="1224951" cy="107758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FCC6099-C11F-4F32-853F-4CB1CA22C2B9}"/>
              </a:ext>
            </a:extLst>
          </p:cNvPr>
          <p:cNvSpPr/>
          <p:nvPr/>
        </p:nvSpPr>
        <p:spPr>
          <a:xfrm flipV="1">
            <a:off x="3319011" y="2834858"/>
            <a:ext cx="1224951" cy="107758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E71A90F-851E-4F91-B289-A83F8B48CDAE}"/>
              </a:ext>
            </a:extLst>
          </p:cNvPr>
          <p:cNvSpPr/>
          <p:nvPr/>
        </p:nvSpPr>
        <p:spPr>
          <a:xfrm flipV="1">
            <a:off x="5351970" y="2834858"/>
            <a:ext cx="1224951" cy="107758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5FD41-D6BF-4864-B036-7C586B35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FB1850F3-2F0D-471E-B5EF-BF78EB55FAD5}"/>
              </a:ext>
            </a:extLst>
          </p:cNvPr>
          <p:cNvSpPr/>
          <p:nvPr/>
        </p:nvSpPr>
        <p:spPr>
          <a:xfrm>
            <a:off x="3319011" y="3373649"/>
            <a:ext cx="4736765" cy="3027152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Magic Function Box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10B95E8-0ED5-4D9B-A812-F922055D8DD2}"/>
              </a:ext>
            </a:extLst>
          </p:cNvPr>
          <p:cNvSpPr/>
          <p:nvPr/>
        </p:nvSpPr>
        <p:spPr>
          <a:xfrm rot="5400000">
            <a:off x="3319013" y="1944036"/>
            <a:ext cx="539151" cy="108692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DF35899E-7613-48AC-8ADD-485F8402610C}"/>
              </a:ext>
            </a:extLst>
          </p:cNvPr>
          <p:cNvSpPr/>
          <p:nvPr/>
        </p:nvSpPr>
        <p:spPr>
          <a:xfrm rot="5400000">
            <a:off x="5282960" y="1944036"/>
            <a:ext cx="539151" cy="108692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D4605200-D0D5-43BE-A864-EE5CE92D4563}"/>
              </a:ext>
            </a:extLst>
          </p:cNvPr>
          <p:cNvSpPr/>
          <p:nvPr/>
        </p:nvSpPr>
        <p:spPr>
          <a:xfrm rot="5400000">
            <a:off x="9226095" y="4343761"/>
            <a:ext cx="539151" cy="108692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4C87D-98DE-42D5-AE1E-B21C1C1927B8}"/>
              </a:ext>
            </a:extLst>
          </p:cNvPr>
          <p:cNvSpPr/>
          <p:nvPr/>
        </p:nvSpPr>
        <p:spPr>
          <a:xfrm>
            <a:off x="2299480" y="2081673"/>
            <a:ext cx="614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45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E3DCB-1018-49E3-B304-F67E3455D784}"/>
              </a:ext>
            </a:extLst>
          </p:cNvPr>
          <p:cNvSpPr/>
          <p:nvPr/>
        </p:nvSpPr>
        <p:spPr>
          <a:xfrm>
            <a:off x="4609603" y="2081673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1BBFF1-D9B7-436E-B639-17E0552A0EB3}"/>
              </a:ext>
            </a:extLst>
          </p:cNvPr>
          <p:cNvSpPr/>
          <p:nvPr/>
        </p:nvSpPr>
        <p:spPr>
          <a:xfrm>
            <a:off x="9633479" y="5156801"/>
            <a:ext cx="614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90</a:t>
            </a:r>
            <a:endParaRPr lang="en-US" sz="2800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173CD1-0B65-4625-84F9-4EAFA35D7563}"/>
              </a:ext>
            </a:extLst>
          </p:cNvPr>
          <p:cNvSpPr/>
          <p:nvPr/>
        </p:nvSpPr>
        <p:spPr>
          <a:xfrm>
            <a:off x="645321" y="3579242"/>
            <a:ext cx="2191974" cy="550656"/>
          </a:xfrm>
          <a:prstGeom prst="wedgeRoundRectCallout">
            <a:avLst>
              <a:gd name="adj1" fmla="val 67322"/>
              <a:gd name="adj2" fmla="val -12548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Arguments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08BCD45-EFB0-47CB-B8E3-E6D3A265AE48}"/>
              </a:ext>
            </a:extLst>
          </p:cNvPr>
          <p:cNvSpPr/>
          <p:nvPr/>
        </p:nvSpPr>
        <p:spPr>
          <a:xfrm>
            <a:off x="9115244" y="2913969"/>
            <a:ext cx="2191974" cy="550656"/>
          </a:xfrm>
          <a:prstGeom prst="wedgeRoundRectCallout">
            <a:avLst>
              <a:gd name="adj1" fmla="val -59400"/>
              <a:gd name="adj2" fmla="val 2003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Returns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0B2AFD-C520-4D42-8322-BE7B2E375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7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251">
        <p159:morph option="byObject"/>
      </p:transition>
    </mc:Choice>
    <mc:Fallback>
      <p:transition spd="slow" advTm="182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AA1-6C67-43BA-B834-AFF937FD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C620-8F96-4FD4-A10C-A5AF5D28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sz="3200" b="1" dirty="0"/>
          </a:p>
          <a:p>
            <a:pPr marL="45720" indent="0">
              <a:buNone/>
            </a:pPr>
            <a:endParaRPr lang="en-US" sz="3200" b="1" dirty="0"/>
          </a:p>
          <a:p>
            <a:pPr marL="45720" indent="0">
              <a:buNone/>
            </a:pPr>
            <a:r>
              <a:rPr lang="en-US" sz="3200" b="1" dirty="0"/>
              <a:t>Functions: </a:t>
            </a:r>
            <a:r>
              <a:rPr lang="en-US" sz="3200" dirty="0"/>
              <a:t>Reusable chunks of code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1F3576-09D5-40B8-83BE-9620CEE0F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246">
        <p159:morph option="byObject"/>
      </p:transition>
    </mc:Choice>
    <mc:Fallback>
      <p:transition spd="slow" advTm="15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BC07-06FC-4A0B-B56F-981E73B0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64F0F-EB68-4611-9346-ED82B36A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dirty="0"/>
              <a:t>"Using"</a:t>
            </a:r>
          </a:p>
          <a:p>
            <a:pPr marL="45720" indent="0">
              <a:buNone/>
            </a:pPr>
            <a:r>
              <a:rPr lang="en-US" sz="3200" dirty="0"/>
              <a:t>"Calling"</a:t>
            </a:r>
          </a:p>
          <a:p>
            <a:pPr marL="45720" indent="0">
              <a:buNone/>
            </a:pPr>
            <a:r>
              <a:rPr lang="en-US" sz="3200" dirty="0"/>
              <a:t>"Invoking"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4EDA3A-5597-4E3C-B195-00AAC727D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440">
        <p159:morph option="byObject"/>
      </p:transition>
    </mc:Choice>
    <mc:Fallback>
      <p:transition spd="slow" advTm="9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5102-53CA-479A-ABC0-7642AE2D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71CC1-D3C4-4FF8-BD6B-F3F8D88FDA95}"/>
              </a:ext>
            </a:extLst>
          </p:cNvPr>
          <p:cNvSpPr/>
          <p:nvPr/>
        </p:nvSpPr>
        <p:spPr>
          <a:xfrm>
            <a:off x="3841534" y="3075057"/>
            <a:ext cx="233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FFFFFF"/>
                </a:highlight>
                <a:latin typeface="Courier New" panose="02070309020205020404" pitchFamily="49" charset="0"/>
              </a:rPr>
              <a:t>print()</a:t>
            </a:r>
            <a:endParaRPr lang="en-US" sz="7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CE938C7-D935-4309-840B-FB1F9E301880}"/>
              </a:ext>
            </a:extLst>
          </p:cNvPr>
          <p:cNvSpPr/>
          <p:nvPr/>
        </p:nvSpPr>
        <p:spPr>
          <a:xfrm>
            <a:off x="5283680" y="4623758"/>
            <a:ext cx="2428336" cy="517585"/>
          </a:xfrm>
          <a:prstGeom prst="wedgeRoundRectCallout">
            <a:avLst>
              <a:gd name="adj1" fmla="val -27938"/>
              <a:gd name="adj2" fmla="val -2063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Parentheses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1836D08-508B-4ACC-99B2-C750B8C62EFF}"/>
              </a:ext>
            </a:extLst>
          </p:cNvPr>
          <p:cNvSpPr/>
          <p:nvPr/>
        </p:nvSpPr>
        <p:spPr>
          <a:xfrm>
            <a:off x="3161484" y="4633247"/>
            <a:ext cx="1360099" cy="517585"/>
          </a:xfrm>
          <a:prstGeom prst="wedgeRoundRectCallout">
            <a:avLst>
              <a:gd name="adj1" fmla="val 33874"/>
              <a:gd name="adj2" fmla="val -22971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40A566-95A9-44A2-AADC-525473B59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4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319">
        <p159:morph option="byObject"/>
      </p:transition>
    </mc:Choice>
    <mc:Fallback>
      <p:transition spd="slow" advTm="9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16D6-9F2E-4803-A0B8-9D5EE9E5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or Not</a:t>
            </a:r>
          </a:p>
        </p:txBody>
      </p:sp>
      <p:pic>
        <p:nvPicPr>
          <p:cNvPr id="1026" name="Picture 2" descr="Suit Up and Walk Out by j4p4n">
            <a:extLst>
              <a:ext uri="{FF2B5EF4-FFF2-40B4-BE49-F238E27FC236}">
                <a16:creationId xmlns:a16="http://schemas.microsoft.com/office/drawing/2014/main" id="{7B0F4C7B-844E-4988-9B7C-05533B94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6390" y="3679499"/>
            <a:ext cx="838153" cy="156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tleman with an eyeglass by bf5man">
            <a:extLst>
              <a:ext uri="{FF2B5EF4-FFF2-40B4-BE49-F238E27FC236}">
                <a16:creationId xmlns:a16="http://schemas.microsoft.com/office/drawing/2014/main" id="{2A446442-CBA2-4289-9FCA-7AABD3C1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79" y="2748512"/>
            <a:ext cx="1818991" cy="249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e Front by j4p4n">
            <a:extLst>
              <a:ext uri="{FF2B5EF4-FFF2-40B4-BE49-F238E27FC236}">
                <a16:creationId xmlns:a16="http://schemas.microsoft.com/office/drawing/2014/main" id="{C01AB8CB-F41E-4C8B-A0A5-8A6F740D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51" y="2368680"/>
            <a:ext cx="3267884" cy="287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8320E47-73F5-4BFB-B62B-76751CC34599}"/>
              </a:ext>
            </a:extLst>
          </p:cNvPr>
          <p:cNvSpPr/>
          <p:nvPr/>
        </p:nvSpPr>
        <p:spPr>
          <a:xfrm>
            <a:off x="3481894" y="2479127"/>
            <a:ext cx="1818991" cy="1200372"/>
          </a:xfrm>
          <a:prstGeom prst="wedgeRoundRectCallout">
            <a:avLst>
              <a:gd name="adj1" fmla="val -75845"/>
              <a:gd name="adj2" fmla="val 5100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"Go to the store!"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7F13-A3CC-4271-8339-B34486F450CE}"/>
              </a:ext>
            </a:extLst>
          </p:cNvPr>
          <p:cNvSpPr txBox="1"/>
          <p:nvPr/>
        </p:nvSpPr>
        <p:spPr>
          <a:xfrm>
            <a:off x="7465466" y="5317619"/>
            <a:ext cx="3539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Actually going to the store</a:t>
            </a:r>
          </a:p>
          <a:p>
            <a:pPr algn="ctr"/>
            <a:r>
              <a:rPr lang="en-US" sz="2400" dirty="0"/>
              <a:t>(with parentheses)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34558-BC5F-455D-9F66-F4C0C285CF73}"/>
              </a:ext>
            </a:extLst>
          </p:cNvPr>
          <p:cNvSpPr txBox="1"/>
          <p:nvPr/>
        </p:nvSpPr>
        <p:spPr>
          <a:xfrm>
            <a:off x="929142" y="5317620"/>
            <a:ext cx="4225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Talking about going to the store</a:t>
            </a:r>
          </a:p>
          <a:p>
            <a:pPr algn="ctr"/>
            <a:r>
              <a:rPr lang="en-US" sz="2400" dirty="0"/>
              <a:t>(without parentheses)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2C0D5-9D9C-4EBF-A155-9D76C3843F61}"/>
              </a:ext>
            </a:extLst>
          </p:cNvPr>
          <p:cNvCxnSpPr/>
          <p:nvPr/>
        </p:nvCxnSpPr>
        <p:spPr>
          <a:xfrm>
            <a:off x="6096000" y="2368680"/>
            <a:ext cx="0" cy="28728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F2807-F50D-45EE-AA41-C2741B95F3B8}"/>
              </a:ext>
            </a:extLst>
          </p:cNvPr>
          <p:cNvSpPr/>
          <p:nvPr/>
        </p:nvSpPr>
        <p:spPr>
          <a:xfrm>
            <a:off x="1751418" y="1907014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highlight>
                  <a:srgbClr val="FFFFFF"/>
                </a:highlight>
                <a:latin typeface="Courier New" panose="02070309020205020404" pitchFamily="49" charset="0"/>
              </a:rPr>
              <a:t>go_to_store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559F5C-CF23-4AFA-914F-0EF6829DB873}"/>
              </a:ext>
            </a:extLst>
          </p:cNvPr>
          <p:cNvSpPr/>
          <p:nvPr/>
        </p:nvSpPr>
        <p:spPr>
          <a:xfrm>
            <a:off x="7618453" y="1907015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highlight>
                  <a:srgbClr val="FFFFFF"/>
                </a:highlight>
                <a:latin typeface="Courier New" panose="02070309020205020404" pitchFamily="49" charset="0"/>
              </a:rPr>
              <a:t>go_to_store</a:t>
            </a:r>
            <a:r>
              <a:rPr lang="en-US" sz="2400" b="1" dirty="0"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7C2A7-4CC7-4EBB-9BEB-262846942C49}"/>
              </a:ext>
            </a:extLst>
          </p:cNvPr>
          <p:cNvSpPr/>
          <p:nvPr/>
        </p:nvSpPr>
        <p:spPr>
          <a:xfrm>
            <a:off x="8909031" y="6550223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https://openclipart.org/user-detail/j4p4n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EDAB2A4-A1DF-4527-B252-00E4B26CC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0">
        <p159:morph option="byObject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6382-8A10-4584-A4AE-45CE251C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vs. Programs</a:t>
            </a:r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98E5C5AF-39E1-44BF-925B-B062CB37FF62}"/>
              </a:ext>
            </a:extLst>
          </p:cNvPr>
          <p:cNvSpPr/>
          <p:nvPr/>
        </p:nvSpPr>
        <p:spPr>
          <a:xfrm>
            <a:off x="621101" y="3612309"/>
            <a:ext cx="1500997" cy="9661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12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0F7645BA-38DB-4F20-873F-DEF1E6541170}"/>
              </a:ext>
            </a:extLst>
          </p:cNvPr>
          <p:cNvSpPr/>
          <p:nvPr/>
        </p:nvSpPr>
        <p:spPr>
          <a:xfrm>
            <a:off x="2277375" y="2376574"/>
            <a:ext cx="7418716" cy="362741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87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/>
              <a:t>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9683A-CFEF-46FF-BA3B-81697B63550C}"/>
              </a:ext>
            </a:extLst>
          </p:cNvPr>
          <p:cNvSpPr/>
          <p:nvPr/>
        </p:nvSpPr>
        <p:spPr>
          <a:xfrm>
            <a:off x="9885872" y="3612308"/>
            <a:ext cx="1656270" cy="966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8" name="Callout: Right Arrow 7">
            <a:extLst>
              <a:ext uri="{FF2B5EF4-FFF2-40B4-BE49-F238E27FC236}">
                <a16:creationId xmlns:a16="http://schemas.microsoft.com/office/drawing/2014/main" id="{7581C794-E094-4F49-94CB-9EE059A58013}"/>
              </a:ext>
            </a:extLst>
          </p:cNvPr>
          <p:cNvSpPr/>
          <p:nvPr/>
        </p:nvSpPr>
        <p:spPr>
          <a:xfrm>
            <a:off x="2984739" y="2997679"/>
            <a:ext cx="1311214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58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E36E44A7-EEAD-477B-B335-058CCF245786}"/>
              </a:ext>
            </a:extLst>
          </p:cNvPr>
          <p:cNvSpPr/>
          <p:nvPr/>
        </p:nvSpPr>
        <p:spPr>
          <a:xfrm>
            <a:off x="4295953" y="2997679"/>
            <a:ext cx="1972575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18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4DEE4-76A9-4ADD-9C14-8FD0B355F6D0}"/>
              </a:ext>
            </a:extLst>
          </p:cNvPr>
          <p:cNvSpPr/>
          <p:nvPr/>
        </p:nvSpPr>
        <p:spPr>
          <a:xfrm>
            <a:off x="6268528" y="2997677"/>
            <a:ext cx="1115683" cy="8626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1D1BF3C6-5863-40B4-8173-34DE5248EC3E}"/>
              </a:ext>
            </a:extLst>
          </p:cNvPr>
          <p:cNvSpPr/>
          <p:nvPr/>
        </p:nvSpPr>
        <p:spPr>
          <a:xfrm>
            <a:off x="2984739" y="3974618"/>
            <a:ext cx="1311214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58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13" name="Callout: Right Arrow 12">
            <a:extLst>
              <a:ext uri="{FF2B5EF4-FFF2-40B4-BE49-F238E27FC236}">
                <a16:creationId xmlns:a16="http://schemas.microsoft.com/office/drawing/2014/main" id="{1974E499-C299-4F3B-92EB-C38820EE383E}"/>
              </a:ext>
            </a:extLst>
          </p:cNvPr>
          <p:cNvSpPr/>
          <p:nvPr/>
        </p:nvSpPr>
        <p:spPr>
          <a:xfrm>
            <a:off x="4295953" y="3974618"/>
            <a:ext cx="1972575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18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Processing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89FE3-1ADC-43B8-91D2-F7E39251079D}"/>
              </a:ext>
            </a:extLst>
          </p:cNvPr>
          <p:cNvSpPr/>
          <p:nvPr/>
        </p:nvSpPr>
        <p:spPr>
          <a:xfrm>
            <a:off x="6268528" y="3974616"/>
            <a:ext cx="1115683" cy="8626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0B4B2927-EAFF-462B-8C0B-61B24CD8C6F0}"/>
              </a:ext>
            </a:extLst>
          </p:cNvPr>
          <p:cNvSpPr/>
          <p:nvPr/>
        </p:nvSpPr>
        <p:spPr>
          <a:xfrm>
            <a:off x="2984739" y="4951557"/>
            <a:ext cx="1311214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58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ECB4C48A-64B3-4D87-9D97-6BE22D4DA347}"/>
              </a:ext>
            </a:extLst>
          </p:cNvPr>
          <p:cNvSpPr/>
          <p:nvPr/>
        </p:nvSpPr>
        <p:spPr>
          <a:xfrm>
            <a:off x="4295953" y="4951557"/>
            <a:ext cx="1972575" cy="8626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18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58850-7826-4E46-A8B1-01C413E345CF}"/>
              </a:ext>
            </a:extLst>
          </p:cNvPr>
          <p:cNvSpPr/>
          <p:nvPr/>
        </p:nvSpPr>
        <p:spPr>
          <a:xfrm>
            <a:off x="6268528" y="4951555"/>
            <a:ext cx="1115683" cy="8626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F4D47676-265A-408B-8D11-F7333BC45EE9}"/>
              </a:ext>
            </a:extLst>
          </p:cNvPr>
          <p:cNvSpPr/>
          <p:nvPr/>
        </p:nvSpPr>
        <p:spPr>
          <a:xfrm>
            <a:off x="8609162" y="5486400"/>
            <a:ext cx="2409358" cy="1052423"/>
          </a:xfrm>
          <a:prstGeom prst="wedgeRoundRectCallout">
            <a:avLst>
              <a:gd name="adj1" fmla="val -93873"/>
              <a:gd name="adj2" fmla="val -4733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Functions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E81A166-1CE5-47C6-BE03-50E0C0C6B283}"/>
              </a:ext>
            </a:extLst>
          </p:cNvPr>
          <p:cNvSpPr/>
          <p:nvPr/>
        </p:nvSpPr>
        <p:spPr>
          <a:xfrm>
            <a:off x="8646689" y="1367503"/>
            <a:ext cx="2409358" cy="1052423"/>
          </a:xfrm>
          <a:prstGeom prst="wedgeRoundRectCallout">
            <a:avLst>
              <a:gd name="adj1" fmla="val -51625"/>
              <a:gd name="adj2" fmla="val 20348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Program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1AF32FE-1D84-4894-87B3-3BE4DDBD6E3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H="1">
            <a:off x="2984739" y="3428998"/>
            <a:ext cx="4399472" cy="976941"/>
          </a:xfrm>
          <a:prstGeom prst="bentConnector5">
            <a:avLst>
              <a:gd name="adj1" fmla="val -5196"/>
              <a:gd name="adj2" fmla="val 50000"/>
              <a:gd name="adj3" fmla="val 10519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178190-2879-469E-9A8F-5D0093F2AC1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2984739" y="4405937"/>
            <a:ext cx="4399472" cy="976941"/>
          </a:xfrm>
          <a:prstGeom prst="bentConnector5">
            <a:avLst>
              <a:gd name="adj1" fmla="val -5196"/>
              <a:gd name="adj2" fmla="val 50000"/>
              <a:gd name="adj3" fmla="val 10519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57BBB7-90A4-489D-B337-FC226135AE6B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 flipV="1">
            <a:off x="7384211" y="4095388"/>
            <a:ext cx="2501661" cy="1287488"/>
          </a:xfrm>
          <a:prstGeom prst="bentConnector3">
            <a:avLst>
              <a:gd name="adj1" fmla="val 224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5964E4-2014-4A6D-80EC-BF73087901A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122098" y="3429000"/>
            <a:ext cx="862641" cy="6663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5DFF25-72AB-4767-B4EE-F5D6D1E74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038">
        <p159:morph option="byObject"/>
      </p:transition>
    </mc:Choice>
    <mc:Fallback>
      <p:transition spd="slow" advTm="23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E121-33AA-400D-BBB9-95A51749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vs.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0CB35-8544-496C-910D-212D1375B4BD}"/>
              </a:ext>
            </a:extLst>
          </p:cNvPr>
          <p:cNvSpPr/>
          <p:nvPr/>
        </p:nvSpPr>
        <p:spPr>
          <a:xfrm>
            <a:off x="2873792" y="3429000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"MAKE THIS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LOWERCASE"</a:t>
            </a:r>
            <a:r>
              <a:rPr lang="en-US" sz="2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sz="5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7F127CD-9D29-4650-B3D1-ED41377C8BFF}"/>
              </a:ext>
            </a:extLst>
          </p:cNvPr>
          <p:cNvSpPr/>
          <p:nvPr/>
        </p:nvSpPr>
        <p:spPr>
          <a:xfrm>
            <a:off x="5538159" y="4831912"/>
            <a:ext cx="4088920" cy="1166696"/>
          </a:xfrm>
          <a:prstGeom prst="wedgeRoundRectCallout">
            <a:avLst>
              <a:gd name="adj1" fmla="val 18951"/>
              <a:gd name="adj2" fmla="val -1238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lower:</a:t>
            </a:r>
            <a:r>
              <a:rPr lang="en-US" sz="2800" dirty="0"/>
              <a:t> A method that makes a string lowercase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5BCB08-37AA-4319-BFCE-884B2119D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799">
        <p159:morph option="byObject"/>
      </p:transition>
    </mc:Choice>
    <mc:Fallback>
      <p:transition spd="slow" advTm="1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E121-33AA-400D-BBB9-95A51749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0CB35-8544-496C-910D-212D1375B4BD}"/>
              </a:ext>
            </a:extLst>
          </p:cNvPr>
          <p:cNvSpPr/>
          <p:nvPr/>
        </p:nvSpPr>
        <p:spPr>
          <a:xfrm>
            <a:off x="2873792" y="3429000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"MAKE THIS </a:t>
            </a:r>
            <a:r>
              <a:rPr lang="en-US" sz="2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LOWERCASE"</a:t>
            </a:r>
            <a:r>
              <a:rPr lang="en-US" sz="2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sz="54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7F127CD-9D29-4650-B3D1-ED41377C8BFF}"/>
              </a:ext>
            </a:extLst>
          </p:cNvPr>
          <p:cNvSpPr/>
          <p:nvPr/>
        </p:nvSpPr>
        <p:spPr>
          <a:xfrm>
            <a:off x="2873792" y="4452349"/>
            <a:ext cx="3061182" cy="721371"/>
          </a:xfrm>
          <a:prstGeom prst="wedgeRoundRectCallout">
            <a:avLst>
              <a:gd name="adj1" fmla="val 18951"/>
              <a:gd name="adj2" fmla="val -1238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Value or variable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0554F1B-BCF1-4928-BAE5-F5D21374E934}"/>
              </a:ext>
            </a:extLst>
          </p:cNvPr>
          <p:cNvSpPr/>
          <p:nvPr/>
        </p:nvSpPr>
        <p:spPr>
          <a:xfrm>
            <a:off x="7211683" y="4452348"/>
            <a:ext cx="1636144" cy="721371"/>
          </a:xfrm>
          <a:prstGeom prst="wedgeRoundRectCallout">
            <a:avLst>
              <a:gd name="adj1" fmla="val -28955"/>
              <a:gd name="adj2" fmla="val -1286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Period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EE8DCB-2CF5-4F5C-9684-7E44F27E9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46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964">
        <p159:morph option="byObject"/>
      </p:transition>
    </mc:Choice>
    <mc:Fallback>
      <p:transition spd="slow" advTm="22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2A13-FDAA-4B4D-9429-128EF205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</a:t>
            </a:r>
          </a:p>
        </p:txBody>
      </p:sp>
      <p:pic>
        <p:nvPicPr>
          <p:cNvPr id="1026" name="Picture 2" descr="Fancy Man and Boss by j4p4n">
            <a:extLst>
              <a:ext uri="{FF2B5EF4-FFF2-40B4-BE49-F238E27FC236}">
                <a16:creationId xmlns:a16="http://schemas.microsoft.com/office/drawing/2014/main" id="{D1662D13-7A96-40E9-8791-F5D5C5DE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4137147" cy="21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ancy Man and Boss by j4p4n">
            <a:extLst>
              <a:ext uri="{FF2B5EF4-FFF2-40B4-BE49-F238E27FC236}">
                <a16:creationId xmlns:a16="http://schemas.microsoft.com/office/drawing/2014/main" id="{4769181E-F5D7-4ADD-80BB-F58648FC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373" y="3429000"/>
            <a:ext cx="4137147" cy="21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2089370-E006-49CB-B2BC-FED93AB4563F}"/>
              </a:ext>
            </a:extLst>
          </p:cNvPr>
          <p:cNvSpPr/>
          <p:nvPr/>
        </p:nvSpPr>
        <p:spPr>
          <a:xfrm>
            <a:off x="520174" y="1965960"/>
            <a:ext cx="4552158" cy="1463040"/>
          </a:xfrm>
          <a:prstGeom prst="wedgeEllipseCallout">
            <a:avLst>
              <a:gd name="adj1" fmla="val 13228"/>
              <a:gd name="adj2" fmla="val 7949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Davidson, create a report on our Sales!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CF61C7C5-FAA6-499E-AE40-D484EF94ACCE}"/>
              </a:ext>
            </a:extLst>
          </p:cNvPr>
          <p:cNvSpPr/>
          <p:nvPr/>
        </p:nvSpPr>
        <p:spPr>
          <a:xfrm>
            <a:off x="7159923" y="1811548"/>
            <a:ext cx="2892437" cy="1493807"/>
          </a:xfrm>
          <a:prstGeom prst="wedgeEllipseCallout">
            <a:avLst>
              <a:gd name="adj1" fmla="val -13620"/>
              <a:gd name="adj2" fmla="val 6708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Here is the report, sir!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D0D870-694E-484B-BBCE-45F69BDA9EEE}"/>
              </a:ext>
            </a:extLst>
          </p:cNvPr>
          <p:cNvSpPr/>
          <p:nvPr/>
        </p:nvSpPr>
        <p:spPr>
          <a:xfrm>
            <a:off x="5846984" y="897866"/>
            <a:ext cx="690113" cy="4485735"/>
          </a:xfrm>
          <a:custGeom>
            <a:avLst/>
            <a:gdLst>
              <a:gd name="connsiteX0" fmla="*/ 0 w 914400"/>
              <a:gd name="connsiteY0" fmla="*/ 0 h 5538158"/>
              <a:gd name="connsiteX1" fmla="*/ 914400 w 914400"/>
              <a:gd name="connsiteY1" fmla="*/ 1259456 h 5538158"/>
              <a:gd name="connsiteX2" fmla="*/ 172528 w 914400"/>
              <a:gd name="connsiteY2" fmla="*/ 2363638 h 5538158"/>
              <a:gd name="connsiteX3" fmla="*/ 862641 w 914400"/>
              <a:gd name="connsiteY3" fmla="*/ 3485071 h 5538158"/>
              <a:gd name="connsiteX4" fmla="*/ 172528 w 914400"/>
              <a:gd name="connsiteY4" fmla="*/ 4502988 h 5538158"/>
              <a:gd name="connsiteX5" fmla="*/ 552090 w 914400"/>
              <a:gd name="connsiteY5" fmla="*/ 5210354 h 5538158"/>
              <a:gd name="connsiteX6" fmla="*/ 483079 w 914400"/>
              <a:gd name="connsiteY6" fmla="*/ 5538158 h 5538158"/>
              <a:gd name="connsiteX0" fmla="*/ 0 w 1069675"/>
              <a:gd name="connsiteY0" fmla="*/ 0 h 5796951"/>
              <a:gd name="connsiteX1" fmla="*/ 914400 w 1069675"/>
              <a:gd name="connsiteY1" fmla="*/ 1259456 h 5796951"/>
              <a:gd name="connsiteX2" fmla="*/ 172528 w 1069675"/>
              <a:gd name="connsiteY2" fmla="*/ 2363638 h 5796951"/>
              <a:gd name="connsiteX3" fmla="*/ 862641 w 1069675"/>
              <a:gd name="connsiteY3" fmla="*/ 3485071 h 5796951"/>
              <a:gd name="connsiteX4" fmla="*/ 172528 w 1069675"/>
              <a:gd name="connsiteY4" fmla="*/ 4502988 h 5796951"/>
              <a:gd name="connsiteX5" fmla="*/ 552090 w 1069675"/>
              <a:gd name="connsiteY5" fmla="*/ 5210354 h 5796951"/>
              <a:gd name="connsiteX6" fmla="*/ 1069675 w 1069675"/>
              <a:gd name="connsiteY6" fmla="*/ 5796951 h 5796951"/>
              <a:gd name="connsiteX0" fmla="*/ 0 w 914400"/>
              <a:gd name="connsiteY0" fmla="*/ 0 h 5210354"/>
              <a:gd name="connsiteX1" fmla="*/ 914400 w 914400"/>
              <a:gd name="connsiteY1" fmla="*/ 1259456 h 5210354"/>
              <a:gd name="connsiteX2" fmla="*/ 172528 w 914400"/>
              <a:gd name="connsiteY2" fmla="*/ 2363638 h 5210354"/>
              <a:gd name="connsiteX3" fmla="*/ 862641 w 914400"/>
              <a:gd name="connsiteY3" fmla="*/ 3485071 h 5210354"/>
              <a:gd name="connsiteX4" fmla="*/ 172528 w 914400"/>
              <a:gd name="connsiteY4" fmla="*/ 4502988 h 5210354"/>
              <a:gd name="connsiteX5" fmla="*/ 552090 w 914400"/>
              <a:gd name="connsiteY5" fmla="*/ 5210354 h 5210354"/>
              <a:gd name="connsiteX0" fmla="*/ 138023 w 741872"/>
              <a:gd name="connsiteY0" fmla="*/ 0 h 4761780"/>
              <a:gd name="connsiteX1" fmla="*/ 741872 w 741872"/>
              <a:gd name="connsiteY1" fmla="*/ 810882 h 4761780"/>
              <a:gd name="connsiteX2" fmla="*/ 0 w 741872"/>
              <a:gd name="connsiteY2" fmla="*/ 1915064 h 4761780"/>
              <a:gd name="connsiteX3" fmla="*/ 690113 w 741872"/>
              <a:gd name="connsiteY3" fmla="*/ 3036497 h 4761780"/>
              <a:gd name="connsiteX4" fmla="*/ 0 w 741872"/>
              <a:gd name="connsiteY4" fmla="*/ 4054414 h 4761780"/>
              <a:gd name="connsiteX5" fmla="*/ 379562 w 741872"/>
              <a:gd name="connsiteY5" fmla="*/ 4761780 h 4761780"/>
              <a:gd name="connsiteX0" fmla="*/ 138023 w 741872"/>
              <a:gd name="connsiteY0" fmla="*/ 0 h 4761780"/>
              <a:gd name="connsiteX1" fmla="*/ 741872 w 741872"/>
              <a:gd name="connsiteY1" fmla="*/ 810882 h 4761780"/>
              <a:gd name="connsiteX2" fmla="*/ 0 w 741872"/>
              <a:gd name="connsiteY2" fmla="*/ 2208362 h 4761780"/>
              <a:gd name="connsiteX3" fmla="*/ 690113 w 741872"/>
              <a:gd name="connsiteY3" fmla="*/ 3036497 h 4761780"/>
              <a:gd name="connsiteX4" fmla="*/ 0 w 741872"/>
              <a:gd name="connsiteY4" fmla="*/ 4054414 h 4761780"/>
              <a:gd name="connsiteX5" fmla="*/ 379562 w 741872"/>
              <a:gd name="connsiteY5" fmla="*/ 4761780 h 4761780"/>
              <a:gd name="connsiteX0" fmla="*/ 138023 w 690113"/>
              <a:gd name="connsiteY0" fmla="*/ 0 h 4761780"/>
              <a:gd name="connsiteX1" fmla="*/ 621103 w 690113"/>
              <a:gd name="connsiteY1" fmla="*/ 1259456 h 4761780"/>
              <a:gd name="connsiteX2" fmla="*/ 0 w 690113"/>
              <a:gd name="connsiteY2" fmla="*/ 2208362 h 4761780"/>
              <a:gd name="connsiteX3" fmla="*/ 690113 w 690113"/>
              <a:gd name="connsiteY3" fmla="*/ 3036497 h 4761780"/>
              <a:gd name="connsiteX4" fmla="*/ 0 w 690113"/>
              <a:gd name="connsiteY4" fmla="*/ 4054414 h 4761780"/>
              <a:gd name="connsiteX5" fmla="*/ 379562 w 690113"/>
              <a:gd name="connsiteY5" fmla="*/ 4761780 h 4761780"/>
              <a:gd name="connsiteX0" fmla="*/ 34506 w 690113"/>
              <a:gd name="connsiteY0" fmla="*/ 0 h 4485735"/>
              <a:gd name="connsiteX1" fmla="*/ 621103 w 690113"/>
              <a:gd name="connsiteY1" fmla="*/ 983411 h 4485735"/>
              <a:gd name="connsiteX2" fmla="*/ 0 w 690113"/>
              <a:gd name="connsiteY2" fmla="*/ 1932317 h 4485735"/>
              <a:gd name="connsiteX3" fmla="*/ 690113 w 690113"/>
              <a:gd name="connsiteY3" fmla="*/ 2760452 h 4485735"/>
              <a:gd name="connsiteX4" fmla="*/ 0 w 690113"/>
              <a:gd name="connsiteY4" fmla="*/ 3778369 h 4485735"/>
              <a:gd name="connsiteX5" fmla="*/ 379562 w 690113"/>
              <a:gd name="connsiteY5" fmla="*/ 4485735 h 448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113" h="4485735">
                <a:moveTo>
                  <a:pt x="34506" y="0"/>
                </a:moveTo>
                <a:lnTo>
                  <a:pt x="621103" y="983411"/>
                </a:lnTo>
                <a:lnTo>
                  <a:pt x="0" y="1932317"/>
                </a:lnTo>
                <a:lnTo>
                  <a:pt x="690113" y="2760452"/>
                </a:lnTo>
                <a:lnTo>
                  <a:pt x="0" y="3778369"/>
                </a:lnTo>
                <a:lnTo>
                  <a:pt x="379562" y="4485735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43402-0AAC-4AFD-AA95-E9AAF56CF5B4}"/>
              </a:ext>
            </a:extLst>
          </p:cNvPr>
          <p:cNvSpPr txBox="1"/>
          <p:nvPr/>
        </p:nvSpPr>
        <p:spPr>
          <a:xfrm>
            <a:off x="5391320" y="556975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passes!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C57AED-D93C-4EFD-8DBF-D9843A25D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7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797">
        <p159:morph option="byObject"/>
      </p:transition>
    </mc:Choice>
    <mc:Fallback>
      <p:transition spd="slow" advTm="33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4512</TotalTime>
  <Words>777</Words>
  <Application>Microsoft Office PowerPoint</Application>
  <PresentationFormat>Widescreen</PresentationFormat>
  <Paragraphs>116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Courier New</vt:lpstr>
      <vt:lpstr>Basis</vt:lpstr>
      <vt:lpstr>Calling Functions</vt:lpstr>
      <vt:lpstr>What Are Functions?</vt:lpstr>
      <vt:lpstr>Terminology</vt:lpstr>
      <vt:lpstr>Syntax</vt:lpstr>
      <vt:lpstr>Calling or Not</vt:lpstr>
      <vt:lpstr>Functions vs. Programs</vt:lpstr>
      <vt:lpstr>Functions vs. Methods</vt:lpstr>
      <vt:lpstr>Calling Methods</vt:lpstr>
      <vt:lpstr>Metaphor</vt:lpstr>
      <vt:lpstr>Returning Values</vt:lpstr>
      <vt:lpstr>Arguments</vt:lpstr>
      <vt:lpstr>Black 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105</cp:revision>
  <dcterms:created xsi:type="dcterms:W3CDTF">2017-06-09T19:25:05Z</dcterms:created>
  <dcterms:modified xsi:type="dcterms:W3CDTF">2018-01-07T00:55:55Z</dcterms:modified>
</cp:coreProperties>
</file>